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83"/>
  </p:notesMasterIdLst>
  <p:sldIdLst>
    <p:sldId id="256" r:id="rId2"/>
    <p:sldId id="282" r:id="rId3"/>
    <p:sldId id="284" r:id="rId4"/>
    <p:sldId id="281" r:id="rId5"/>
    <p:sldId id="274" r:id="rId6"/>
    <p:sldId id="275" r:id="rId7"/>
    <p:sldId id="276" r:id="rId8"/>
    <p:sldId id="277" r:id="rId9"/>
    <p:sldId id="278" r:id="rId10"/>
    <p:sldId id="279" r:id="rId11"/>
    <p:sldId id="285" r:id="rId12"/>
    <p:sldId id="280" r:id="rId13"/>
    <p:sldId id="379" r:id="rId14"/>
    <p:sldId id="344" r:id="rId15"/>
    <p:sldId id="686" r:id="rId16"/>
    <p:sldId id="687" r:id="rId17"/>
    <p:sldId id="688" r:id="rId18"/>
    <p:sldId id="689" r:id="rId19"/>
    <p:sldId id="690" r:id="rId20"/>
    <p:sldId id="691" r:id="rId21"/>
    <p:sldId id="692" r:id="rId22"/>
    <p:sldId id="693" r:id="rId23"/>
    <p:sldId id="694" r:id="rId24"/>
    <p:sldId id="696" r:id="rId25"/>
    <p:sldId id="697" r:id="rId26"/>
    <p:sldId id="698" r:id="rId27"/>
    <p:sldId id="699" r:id="rId28"/>
    <p:sldId id="700" r:id="rId29"/>
    <p:sldId id="701" r:id="rId30"/>
    <p:sldId id="702" r:id="rId31"/>
    <p:sldId id="703" r:id="rId32"/>
    <p:sldId id="331" r:id="rId33"/>
    <p:sldId id="704" r:id="rId34"/>
    <p:sldId id="705" r:id="rId35"/>
    <p:sldId id="706" r:id="rId36"/>
    <p:sldId id="707" r:id="rId37"/>
    <p:sldId id="449" r:id="rId38"/>
    <p:sldId id="404" r:id="rId39"/>
    <p:sldId id="402" r:id="rId40"/>
    <p:sldId id="708" r:id="rId41"/>
    <p:sldId id="709" r:id="rId42"/>
    <p:sldId id="710" r:id="rId43"/>
    <p:sldId id="711" r:id="rId44"/>
    <p:sldId id="712" r:id="rId45"/>
    <p:sldId id="713" r:id="rId46"/>
    <p:sldId id="714" r:id="rId47"/>
    <p:sldId id="715" r:id="rId48"/>
    <p:sldId id="716" r:id="rId49"/>
    <p:sldId id="717" r:id="rId50"/>
    <p:sldId id="718" r:id="rId51"/>
    <p:sldId id="719" r:id="rId52"/>
    <p:sldId id="720" r:id="rId53"/>
    <p:sldId id="721" r:id="rId54"/>
    <p:sldId id="722" r:id="rId55"/>
    <p:sldId id="723" r:id="rId56"/>
    <p:sldId id="724" r:id="rId57"/>
    <p:sldId id="725" r:id="rId58"/>
    <p:sldId id="726" r:id="rId59"/>
    <p:sldId id="727" r:id="rId60"/>
    <p:sldId id="728" r:id="rId61"/>
    <p:sldId id="729" r:id="rId62"/>
    <p:sldId id="730" r:id="rId63"/>
    <p:sldId id="731" r:id="rId64"/>
    <p:sldId id="732" r:id="rId65"/>
    <p:sldId id="733" r:id="rId66"/>
    <p:sldId id="734" r:id="rId67"/>
    <p:sldId id="735" r:id="rId68"/>
    <p:sldId id="736" r:id="rId69"/>
    <p:sldId id="737" r:id="rId70"/>
    <p:sldId id="738" r:id="rId71"/>
    <p:sldId id="739" r:id="rId72"/>
    <p:sldId id="740" r:id="rId73"/>
    <p:sldId id="741" r:id="rId74"/>
    <p:sldId id="742" r:id="rId75"/>
    <p:sldId id="743" r:id="rId76"/>
    <p:sldId id="744" r:id="rId77"/>
    <p:sldId id="745" r:id="rId78"/>
    <p:sldId id="746" r:id="rId79"/>
    <p:sldId id="747" r:id="rId80"/>
    <p:sldId id="748" r:id="rId81"/>
    <p:sldId id="470" r:id="rId8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173F44-263E-4C98-AEF9-58D510D67274}">
  <a:tblStyle styleId="{31173F44-263E-4C98-AEF9-58D510D6727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008D42F-285E-4E69-8E08-8C67F41422C7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6E6E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6E6E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260" y="2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5105b04d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3bc5105b04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1CD94F5A-F0C1-FE89-E77C-B4378E77D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c5105b04d_0_95:notes">
            <a:extLst>
              <a:ext uri="{FF2B5EF4-FFF2-40B4-BE49-F238E27FC236}">
                <a16:creationId xmlns:a16="http://schemas.microsoft.com/office/drawing/2014/main" id="{8C00E3BD-9733-6B84-ABA7-CA14FF698D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3bc5105b04d_0_95:notes">
            <a:extLst>
              <a:ext uri="{FF2B5EF4-FFF2-40B4-BE49-F238E27FC236}">
                <a16:creationId xmlns:a16="http://schemas.microsoft.com/office/drawing/2014/main" id="{72C1D8B9-3C27-8F47-FD95-70F7441910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0946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5C13FE41-C1E9-FD0C-EB20-C954DCECB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c5105b04d_0_95:notes">
            <a:extLst>
              <a:ext uri="{FF2B5EF4-FFF2-40B4-BE49-F238E27FC236}">
                <a16:creationId xmlns:a16="http://schemas.microsoft.com/office/drawing/2014/main" id="{DA754598-F9EB-DAB0-74F8-79FB7D5B09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3bc5105b04d_0_95:notes">
            <a:extLst>
              <a:ext uri="{FF2B5EF4-FFF2-40B4-BE49-F238E27FC236}">
                <a16:creationId xmlns:a16="http://schemas.microsoft.com/office/drawing/2014/main" id="{3AE2139D-6ABC-C735-0330-1F8166FFCD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064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AC36F-FEB4-405D-ADD2-CEA8ACE4C9C9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0690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B688114D-C97F-4B6D-2CE8-950CC4421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c5105b04d_0_95:notes">
            <a:extLst>
              <a:ext uri="{FF2B5EF4-FFF2-40B4-BE49-F238E27FC236}">
                <a16:creationId xmlns:a16="http://schemas.microsoft.com/office/drawing/2014/main" id="{F8E53FAD-65C5-4169-5A25-44171B3557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3bc5105b04d_0_95:notes">
            <a:extLst>
              <a:ext uri="{FF2B5EF4-FFF2-40B4-BE49-F238E27FC236}">
                <a16:creationId xmlns:a16="http://schemas.microsoft.com/office/drawing/2014/main" id="{11EDB6FF-289F-27D3-BFC5-530574E94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7205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CB6B3324-D99B-E551-FB1B-70C3F7A7E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c5105b04d_0_95:notes">
            <a:extLst>
              <a:ext uri="{FF2B5EF4-FFF2-40B4-BE49-F238E27FC236}">
                <a16:creationId xmlns:a16="http://schemas.microsoft.com/office/drawing/2014/main" id="{605B232C-7052-4E02-5A88-87486E0A0D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3bc5105b04d_0_95:notes">
            <a:extLst>
              <a:ext uri="{FF2B5EF4-FFF2-40B4-BE49-F238E27FC236}">
                <a16:creationId xmlns:a16="http://schemas.microsoft.com/office/drawing/2014/main" id="{BFD28531-8CA5-BB89-A3C8-FD90F4EBD2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074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B75D461C-6120-A7C1-D3B1-3F6594CA4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c5105b04d_0_95:notes">
            <a:extLst>
              <a:ext uri="{FF2B5EF4-FFF2-40B4-BE49-F238E27FC236}">
                <a16:creationId xmlns:a16="http://schemas.microsoft.com/office/drawing/2014/main" id="{FE7A3302-4922-8444-3669-AA9D5C14D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3bc5105b04d_0_95:notes">
            <a:extLst>
              <a:ext uri="{FF2B5EF4-FFF2-40B4-BE49-F238E27FC236}">
                <a16:creationId xmlns:a16="http://schemas.microsoft.com/office/drawing/2014/main" id="{3B607984-5A7D-DF0D-EC8C-C0B6272DBF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0255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DD082062-3FA2-506F-F09B-77DF70BEB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c5105b04d_0_95:notes">
            <a:extLst>
              <a:ext uri="{FF2B5EF4-FFF2-40B4-BE49-F238E27FC236}">
                <a16:creationId xmlns:a16="http://schemas.microsoft.com/office/drawing/2014/main" id="{43FD5FCF-D277-C8A0-FD9C-8CD3620054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3bc5105b04d_0_95:notes">
            <a:extLst>
              <a:ext uri="{FF2B5EF4-FFF2-40B4-BE49-F238E27FC236}">
                <a16:creationId xmlns:a16="http://schemas.microsoft.com/office/drawing/2014/main" id="{2D824E59-D39D-F1AC-1A47-DFD2344370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9037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4D60CB76-5B6B-E10F-230C-29F536C7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c5105b04d_0_95:notes">
            <a:extLst>
              <a:ext uri="{FF2B5EF4-FFF2-40B4-BE49-F238E27FC236}">
                <a16:creationId xmlns:a16="http://schemas.microsoft.com/office/drawing/2014/main" id="{41B67B8D-54ED-3CDB-95F8-4E1A4BC3AE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3bc5105b04d_0_95:notes">
            <a:extLst>
              <a:ext uri="{FF2B5EF4-FFF2-40B4-BE49-F238E27FC236}">
                <a16:creationId xmlns:a16="http://schemas.microsoft.com/office/drawing/2014/main" id="{D1937B1B-12DC-11D5-8B20-EF0E20446A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8059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187FFC76-ADFE-DA31-9417-87AAC81CB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c5105b04d_0_95:notes">
            <a:extLst>
              <a:ext uri="{FF2B5EF4-FFF2-40B4-BE49-F238E27FC236}">
                <a16:creationId xmlns:a16="http://schemas.microsoft.com/office/drawing/2014/main" id="{FE7E3A5C-3815-AC41-8AF8-32536CED70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3bc5105b04d_0_95:notes">
            <a:extLst>
              <a:ext uri="{FF2B5EF4-FFF2-40B4-BE49-F238E27FC236}">
                <a16:creationId xmlns:a16="http://schemas.microsoft.com/office/drawing/2014/main" id="{0C83F04D-A4DF-EA72-1EA6-CB9A26DA55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9041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0A4CDA9B-2FEA-A1D2-1392-30829D34D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c5105b04d_0_95:notes">
            <a:extLst>
              <a:ext uri="{FF2B5EF4-FFF2-40B4-BE49-F238E27FC236}">
                <a16:creationId xmlns:a16="http://schemas.microsoft.com/office/drawing/2014/main" id="{DB104254-DC8A-8F7C-C4E2-5828BD4F3F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3bc5105b04d_0_95:notes">
            <a:extLst>
              <a:ext uri="{FF2B5EF4-FFF2-40B4-BE49-F238E27FC236}">
                <a16:creationId xmlns:a16="http://schemas.microsoft.com/office/drawing/2014/main" id="{1D4862C4-7EAF-51CF-22FD-35C1789B0E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0019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58FD2F3F-5D2D-20CF-5242-CE1CD26EE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c5105b04d_0_95:notes">
            <a:extLst>
              <a:ext uri="{FF2B5EF4-FFF2-40B4-BE49-F238E27FC236}">
                <a16:creationId xmlns:a16="http://schemas.microsoft.com/office/drawing/2014/main" id="{351569B9-DB2E-4235-4565-765B597E99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3bc5105b04d_0_95:notes">
            <a:extLst>
              <a:ext uri="{FF2B5EF4-FFF2-40B4-BE49-F238E27FC236}">
                <a16:creationId xmlns:a16="http://schemas.microsoft.com/office/drawing/2014/main" id="{90053491-6179-68D7-CDA7-11A9A73EB4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9370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y"/>
              <a:t>‹#›</a:t>
            </a:fld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8976090" y="-1"/>
            <a:ext cx="0" cy="5143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" name="Google Shape;57;p13"/>
          <p:cNvSpPr/>
          <p:nvPr/>
        </p:nvSpPr>
        <p:spPr>
          <a:xfrm rot="-5400000">
            <a:off x="6531094" y="2519850"/>
            <a:ext cx="5143500" cy="103800"/>
          </a:xfrm>
          <a:prstGeom prst="rect">
            <a:avLst/>
          </a:prstGeom>
          <a:gradFill>
            <a:gsLst>
              <a:gs pos="0">
                <a:srgbClr val="213F76"/>
              </a:gs>
              <a:gs pos="50000">
                <a:srgbClr val="2F5CAB"/>
              </a:gs>
              <a:gs pos="100000">
                <a:srgbClr val="3A6FCD"/>
              </a:gs>
            </a:gsLst>
            <a:lin ang="5400012" scaled="0"/>
          </a:gra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3" descr="A picture containing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9092" y="139304"/>
            <a:ext cx="1023643" cy="55341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/>
          <p:nvPr/>
        </p:nvSpPr>
        <p:spPr>
          <a:xfrm rot="-5400000">
            <a:off x="-2362350" y="2362350"/>
            <a:ext cx="5143500" cy="418800"/>
          </a:xfrm>
          <a:prstGeom prst="rect">
            <a:avLst/>
          </a:prstGeom>
          <a:gradFill>
            <a:gsLst>
              <a:gs pos="0">
                <a:srgbClr val="213F76"/>
              </a:gs>
              <a:gs pos="50000">
                <a:srgbClr val="2F5CAB"/>
              </a:gs>
              <a:gs pos="100000">
                <a:srgbClr val="3A6FCD"/>
              </a:gs>
            </a:gsLst>
            <a:lin ang="5400012" scaled="0"/>
          </a:gra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DM2004 Online Advertising and Analytics</a:t>
            </a: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AC7B2F-9D84-3B74-EF92-B6B71D66970E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747719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1CD390-FDCE-1673-3A1C-3D91608F49EB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460497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453243-1B11-6158-AC0C-CB5D779BE352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4128999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6A3A3A-0014-B602-61F9-E6906B8CC5F5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62329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AC7B2F-9D84-3B74-EF92-B6B71D66970E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WSQ Google Analytics – Level 3 (V3.0Aug 2023)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9D6865-E688-2B27-ECE2-AD099CCCF611}"/>
              </a:ext>
            </a:extLst>
          </p:cNvPr>
          <p:cNvSpPr/>
          <p:nvPr userDrawn="1"/>
        </p:nvSpPr>
        <p:spPr>
          <a:xfrm rot="16200000">
            <a:off x="-2373631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367528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D7F6EB-B107-C809-0129-9E40DF58FEEA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509916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6411D6-B998-ACEA-CABA-B4F42F6E7F15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488996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C6C94A-B4A5-D748-8FB6-9C5767F854C9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3589937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68E9F8-2BF7-6A6E-48EF-EC04EA00FF4B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393029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D9312C-19A1-E297-48C5-21A9942321D7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822282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3E92DC-4D70-73D7-CB00-8D06AD65D3EB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840532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DB700B-C4AA-0CAF-8B1E-304C4A442C33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7820978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A71366-37AE-A5F7-9301-20724C60F691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887554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1FB61C-5322-FB92-4CE9-EC8A37B42593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6554615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4D0DE9-225C-FE64-BA4C-A8282B3915E8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2162699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2E4AF0-451A-9B27-04AB-581E8A701721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8916525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BF7E5F-ACEC-7026-DC73-B0F0B5A52D8D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638491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D17262-AD7D-E979-0983-88EEB4C77E65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41864438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AC7B2F-9D84-3B74-EF92-B6B71D66970E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WSQ Google Analytics – Level 3 (V3.0 Aug 2023)</a:t>
            </a:r>
          </a:p>
        </p:txBody>
      </p:sp>
    </p:spTree>
    <p:extLst>
      <p:ext uri="{BB962C8B-B14F-4D97-AF65-F5344CB8AC3E}">
        <p14:creationId xmlns:p14="http://schemas.microsoft.com/office/powerpoint/2010/main" val="19490277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AC7B2F-9D84-3B74-EF92-B6B71D66970E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4521309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9F6D70-A9B0-6E1D-A9EF-14717ED56DAA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679420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F5C987-121B-CFF1-292E-0BE1D6547E5A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840948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A9D5FD-526D-9556-3F39-DEB0DF9430B9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8192314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705EA6-5567-5F76-65DF-2B0A49951A91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075735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80D262-F093-1EB3-3B98-5BC7DD14A6E1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9224915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991827-59EC-06F6-86BC-AC4CE305873B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5620529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7CE230-A25A-F2CA-7C17-22D448B4ACB9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93870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E53D89-4691-A858-7ACB-804B4A9ACAA2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6569679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0F771-96DC-9793-EE54-4CF4D8B0EC78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9903686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225C50-50B3-171B-B221-DC8BCC656517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6823789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DC492-E56B-C8FA-F9F0-659E8BFE4B19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397807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4713B0-36D4-2895-388F-3FBE26610386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4956651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838A66-4956-7997-5204-02C8F1970816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4096520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FE4B44-E14F-0F95-C93A-00863A3B9AA7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3432735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CC296E-C211-C506-7942-8E5B0C280FE6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9110156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434E3C-021D-8AA2-8CCD-11DAEA8C2D12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8542947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0F07A9-A105-BEC3-B45B-BAA30B162B6B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55384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AC7B2F-9D84-3B74-EF92-B6B71D66970E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0366725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F3384B-294E-1700-EE12-77D1D9231818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7307570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18BDBA-6698-2F48-89FB-41BE10294C2D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4887031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A47327-7987-4170-094A-87B84A8085B3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6521519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73759A-2F29-62F9-0C92-2B251A65AA6E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40210775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9AB30D-A8BD-3ED4-CDFB-A0BDB11F627B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2953045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271590-AD8D-7A58-2F23-4AC7E214CCC1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0242171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0F006B-446D-3344-7101-2D6143E5D374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7792369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0B0539-B100-EACE-DA3A-9B7878BDA45C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7574652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42FD07-5C16-D0C3-0A2F-8F9F01FD6170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56396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1784F7-7339-ED3F-6EFD-ACBE5C098217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69288180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0C9955-8BD2-F5E2-A1E5-FDC4F2B10B62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4643710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ECFDCA-4F6F-8148-35C8-919823AD7540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3948902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856AFE-1A1D-0BC9-24EC-D19E9FB01F9D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6010689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773E25-0D99-0F29-6C64-4477603E59C9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9372420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BB664B-1CB0-7F8F-3450-8667B1B5BE46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6214184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5D40C9-13C3-E995-8DA6-83E0E621D59E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2897854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FE5B31-85ED-9CF2-17E5-D84DAC316A3F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78811769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C0E83E-18E9-BE8D-F460-CB9A6D54C189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2727030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DEE916-019D-5DD5-431D-29AABE8D7B60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318579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5C0340-3FA0-6284-3C78-A9B6ED12B7E0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9176025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F5BDD6-ED26-12D2-CA18-9759F4AB105D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2730898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DD764C-892F-1CB6-953D-8F518749C5BC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0926505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AC7B2F-9D84-3B74-EF92-B6B71D66970E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WSQ Google Analytics – Level 3 (V3.0 Aug 2023)</a:t>
            </a:r>
          </a:p>
        </p:txBody>
      </p:sp>
    </p:spTree>
    <p:extLst>
      <p:ext uri="{BB962C8B-B14F-4D97-AF65-F5344CB8AC3E}">
        <p14:creationId xmlns:p14="http://schemas.microsoft.com/office/powerpoint/2010/main" val="341395762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B8FDFE-43B0-D4ED-5920-0DB497D65A34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91475682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E0F713-3F58-2C79-EC7A-F383C74044B3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4481686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9D5AE1-F168-3E6D-D21E-D10CA3131195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9698070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FC542D-CDD1-1932-35AA-EE493B341FF9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05450599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ECF6FA-C612-D292-5D9B-8AE1F02FD4AE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5638085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FB5229-A10D-E56B-20D5-0026DD0756BE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187557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F48A66-1229-748B-4BD1-68DD5D0DC3D6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425487673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8976090" y="-1"/>
            <a:ext cx="0" cy="51435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6531032" y="2519912"/>
            <a:ext cx="5143500" cy="10367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093" y="139304"/>
            <a:ext cx="1023643" cy="553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B6835E-53E6-7BB2-C252-E44E1856DB13}"/>
              </a:ext>
            </a:extLst>
          </p:cNvPr>
          <p:cNvSpPr/>
          <p:nvPr userDrawn="1"/>
        </p:nvSpPr>
        <p:spPr>
          <a:xfrm rot="16200000">
            <a:off x="-2362369" y="2362369"/>
            <a:ext cx="5143500" cy="4187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542691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y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y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hop.googlemerchandisestore.com/" TargetMode="External"/><Relationship Id="rId2" Type="http://schemas.openxmlformats.org/officeDocument/2006/relationships/hyperlink" Target="https://analytics.google.com/analytics/web/demoAccount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analytics/answer/3123951?hl=en#zippy=%2Cin-this-article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1143000" y="532924"/>
            <a:ext cx="6858000" cy="14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my" sz="3000" b="1" dirty="0"/>
              <a:t>DM</a:t>
            </a:r>
            <a:r>
              <a:rPr lang="en-SG" sz="3000" b="1" dirty="0"/>
              <a:t>2004</a:t>
            </a:r>
            <a:r>
              <a:rPr lang="my" sz="3000" b="1" dirty="0"/>
              <a:t> </a:t>
            </a:r>
            <a:r>
              <a:rPr lang="en-SG" sz="3000" b="1" dirty="0"/>
              <a:t>Online Advertising and Analytics </a:t>
            </a:r>
            <a:br>
              <a:rPr lang="my" sz="3000" b="1" dirty="0"/>
            </a:br>
            <a:endParaRPr sz="3000" b="1" dirty="0"/>
          </a:p>
        </p:txBody>
      </p:sp>
      <p:graphicFrame>
        <p:nvGraphicFramePr>
          <p:cNvPr id="65" name="Google Shape;65;p14"/>
          <p:cNvGraphicFramePr/>
          <p:nvPr>
            <p:extLst>
              <p:ext uri="{D42A27DB-BD31-4B8C-83A1-F6EECF244321}">
                <p14:modId xmlns:p14="http://schemas.microsoft.com/office/powerpoint/2010/main" val="1665994306"/>
              </p:ext>
            </p:extLst>
          </p:nvPr>
        </p:nvGraphicFramePr>
        <p:xfrm>
          <a:off x="985157" y="2447488"/>
          <a:ext cx="7447400" cy="552887"/>
        </p:xfrm>
        <a:graphic>
          <a:graphicData uri="http://schemas.openxmlformats.org/drawingml/2006/table">
            <a:tbl>
              <a:tblPr firstRow="1" bandRow="1">
                <a:noFill/>
                <a:tableStyleId>{31173F44-263E-4C98-AEF9-58D510D67274}</a:tableStyleId>
              </a:tblPr>
              <a:tblGrid>
                <a:gridCol w="744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28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700" b="0" u="none" strike="noStrike" cap="none" dirty="0"/>
                        <a:t>Google Analytics</a:t>
                      </a:r>
                      <a:endParaRPr sz="1100" dirty="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92CA7A07-CD9D-FDE6-69A5-43D869681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84ACC-6DC3-232E-2425-4423D0B8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2140"/>
            <a:ext cx="7886700" cy="994200"/>
          </a:xfrm>
        </p:spPr>
        <p:txBody>
          <a:bodyPr/>
          <a:lstStyle/>
          <a:p>
            <a:r>
              <a:rPr lang="en-SG" dirty="0"/>
              <a:t>Technology Trend in Google Analytics</a:t>
            </a:r>
            <a:br>
              <a:rPr lang="en-SG" dirty="0"/>
            </a:br>
            <a:r>
              <a:rPr lang="en-SG" dirty="0"/>
              <a:t>(Set-up Google Analytics Account)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90EDE-9D57-6B22-538E-282E67CB5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1330351"/>
            <a:ext cx="7181850" cy="344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3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E56C-08EB-B23A-C4A0-3B19ABB7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59769"/>
            <a:ext cx="7886700" cy="994200"/>
          </a:xfrm>
        </p:spPr>
        <p:txBody>
          <a:bodyPr/>
          <a:lstStyle/>
          <a:p>
            <a:pPr algn="ctr"/>
            <a:r>
              <a:rPr lang="en-SG" dirty="0"/>
              <a:t>Demo the Setting-Up of Google Analytics Account </a:t>
            </a:r>
          </a:p>
        </p:txBody>
      </p:sp>
    </p:spTree>
    <p:extLst>
      <p:ext uri="{BB962C8B-B14F-4D97-AF65-F5344CB8AC3E}">
        <p14:creationId xmlns:p14="http://schemas.microsoft.com/office/powerpoint/2010/main" val="3163675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B62457D6-B713-92BD-2E4B-4D72F0E13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9DFCC8-5F0B-2EEF-A018-7CD1D2FD5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2140"/>
            <a:ext cx="7886700" cy="994200"/>
          </a:xfrm>
        </p:spPr>
        <p:txBody>
          <a:bodyPr/>
          <a:lstStyle/>
          <a:p>
            <a:r>
              <a:rPr lang="en-SG" dirty="0"/>
              <a:t>Google Tag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7F7B9-930A-3D81-8498-948267E6B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136340"/>
            <a:ext cx="7000875" cy="368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40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Data Analytics Measurement Strategy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666B31-F880-40BC-A504-822D9006A2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530" y="830511"/>
            <a:ext cx="7086941" cy="431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05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122931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Demo – Google Merchandise Store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2EC7D6-2B08-4134-9347-4F9FB7D4168B}"/>
              </a:ext>
            </a:extLst>
          </p:cNvPr>
          <p:cNvSpPr/>
          <p:nvPr/>
        </p:nvSpPr>
        <p:spPr>
          <a:xfrm>
            <a:off x="1095812" y="1867729"/>
            <a:ext cx="6952376" cy="1760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750"/>
              </a:spcAft>
            </a:pPr>
            <a:r>
              <a:rPr lang="en-US" sz="2100" u="sng" dirty="0">
                <a:solidFill>
                  <a:srgbClr val="0000FF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https://analytics.google.com/analytics/web/demoAccount</a:t>
            </a:r>
            <a:r>
              <a:rPr lang="en-US" sz="21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SG" sz="2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750"/>
              </a:spcAft>
            </a:pPr>
            <a:endParaRPr lang="en-US" sz="2100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750"/>
              </a:spcAft>
            </a:pPr>
            <a:r>
              <a:rPr lang="en-US" sz="21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demo account shows live data from the </a:t>
            </a:r>
            <a:r>
              <a:rPr lang="en-US" sz="2100" u="sng" dirty="0">
                <a:solidFill>
                  <a:srgbClr val="0000FF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Google Merchandise Store</a:t>
            </a:r>
            <a:r>
              <a:rPr lang="en-US" sz="21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SG" sz="2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8C2798-9EBE-3C18-B18A-D1C8B81C2405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419538" cy="5566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300" b="1" dirty="0"/>
              <a:t>Data Analytics Measurement Strategy</a:t>
            </a:r>
          </a:p>
        </p:txBody>
      </p:sp>
    </p:spTree>
    <p:extLst>
      <p:ext uri="{BB962C8B-B14F-4D97-AF65-F5344CB8AC3E}">
        <p14:creationId xmlns:p14="http://schemas.microsoft.com/office/powerpoint/2010/main" val="3922761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8C2798-9EBE-3C18-B18A-D1C8B81C2405}"/>
              </a:ext>
            </a:extLst>
          </p:cNvPr>
          <p:cNvSpPr txBox="1">
            <a:spLocks/>
          </p:cNvSpPr>
          <p:nvPr/>
        </p:nvSpPr>
        <p:spPr>
          <a:xfrm>
            <a:off x="628650" y="217861"/>
            <a:ext cx="7886700" cy="5566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300" b="1" dirty="0"/>
              <a:t>Report Format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ED561-7BEA-B286-912D-DE7599F7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43" y="990462"/>
            <a:ext cx="6208175" cy="400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4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8C2798-9EBE-3C18-B18A-D1C8B81C2405}"/>
              </a:ext>
            </a:extLst>
          </p:cNvPr>
          <p:cNvSpPr txBox="1">
            <a:spLocks/>
          </p:cNvSpPr>
          <p:nvPr/>
        </p:nvSpPr>
        <p:spPr>
          <a:xfrm>
            <a:off x="628650" y="217861"/>
            <a:ext cx="7886700" cy="5566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300" b="1" dirty="0"/>
              <a:t>Report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24AFA-1E50-6722-C971-D55C66E91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37"/>
          <a:stretch/>
        </p:blipFill>
        <p:spPr>
          <a:xfrm>
            <a:off x="628650" y="774528"/>
            <a:ext cx="6138941" cy="42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8C2798-9EBE-3C18-B18A-D1C8B81C2405}"/>
              </a:ext>
            </a:extLst>
          </p:cNvPr>
          <p:cNvSpPr txBox="1">
            <a:spLocks/>
          </p:cNvSpPr>
          <p:nvPr/>
        </p:nvSpPr>
        <p:spPr>
          <a:xfrm>
            <a:off x="628650" y="217861"/>
            <a:ext cx="7886700" cy="5566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300" b="1" dirty="0"/>
              <a:t>Report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9BBD0-AF16-AB12-2C45-EDEECB8DD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28458"/>
            <a:ext cx="6213010" cy="399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8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8C2798-9EBE-3C18-B18A-D1C8B81C2405}"/>
              </a:ext>
            </a:extLst>
          </p:cNvPr>
          <p:cNvSpPr txBox="1">
            <a:spLocks/>
          </p:cNvSpPr>
          <p:nvPr/>
        </p:nvSpPr>
        <p:spPr>
          <a:xfrm>
            <a:off x="628650" y="217861"/>
            <a:ext cx="7886700" cy="5566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300" b="1" dirty="0"/>
              <a:t>Report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E446E-91FA-D54E-567B-8A97557C7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785024"/>
            <a:ext cx="6117383" cy="425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9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8C2798-9EBE-3C18-B18A-D1C8B81C2405}"/>
              </a:ext>
            </a:extLst>
          </p:cNvPr>
          <p:cNvSpPr txBox="1">
            <a:spLocks/>
          </p:cNvSpPr>
          <p:nvPr/>
        </p:nvSpPr>
        <p:spPr>
          <a:xfrm>
            <a:off x="628650" y="217861"/>
            <a:ext cx="7886700" cy="5566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300" b="1" dirty="0"/>
              <a:t>Report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1C39D-BA20-DB02-4701-7BA26893D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38637"/>
            <a:ext cx="5861567" cy="409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1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B87F9EDE-52AB-CA7E-01B2-746DA9811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E7228E-7E66-62AF-FDEB-061CD501C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2140"/>
            <a:ext cx="7886700" cy="994200"/>
          </a:xfrm>
        </p:spPr>
        <p:txBody>
          <a:bodyPr/>
          <a:lstStyle/>
          <a:p>
            <a:r>
              <a:rPr lang="en-SG" dirty="0"/>
              <a:t>The Purpose of Web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8AE9A-4771-6B72-6286-387BD73DD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229026"/>
            <a:ext cx="8073647" cy="200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2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8C2798-9EBE-3C18-B18A-D1C8B81C2405}"/>
              </a:ext>
            </a:extLst>
          </p:cNvPr>
          <p:cNvSpPr txBox="1">
            <a:spLocks/>
          </p:cNvSpPr>
          <p:nvPr/>
        </p:nvSpPr>
        <p:spPr>
          <a:xfrm>
            <a:off x="628650" y="217861"/>
            <a:ext cx="7886700" cy="5566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300" b="1" dirty="0"/>
              <a:t>Report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B78CE-3959-02FD-C7A9-30555B39A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774527"/>
            <a:ext cx="5875734" cy="404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35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8C2798-9EBE-3C18-B18A-D1C8B81C2405}"/>
              </a:ext>
            </a:extLst>
          </p:cNvPr>
          <p:cNvSpPr txBox="1">
            <a:spLocks/>
          </p:cNvSpPr>
          <p:nvPr/>
        </p:nvSpPr>
        <p:spPr>
          <a:xfrm>
            <a:off x="628650" y="217861"/>
            <a:ext cx="7886700" cy="5566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300" b="1" dirty="0"/>
              <a:t>Report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56A74-03F0-7BFB-3A00-6AB0A158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774527"/>
            <a:ext cx="5896042" cy="39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33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8C2798-9EBE-3C18-B18A-D1C8B81C2405}"/>
              </a:ext>
            </a:extLst>
          </p:cNvPr>
          <p:cNvSpPr txBox="1">
            <a:spLocks/>
          </p:cNvSpPr>
          <p:nvPr/>
        </p:nvSpPr>
        <p:spPr>
          <a:xfrm>
            <a:off x="628650" y="217861"/>
            <a:ext cx="7886700" cy="5566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300" b="1" dirty="0"/>
              <a:t>Report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03BDC-17B0-5747-86F6-95A66983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778418"/>
            <a:ext cx="5916467" cy="40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2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8C2798-9EBE-3C18-B18A-D1C8B81C2405}"/>
              </a:ext>
            </a:extLst>
          </p:cNvPr>
          <p:cNvSpPr txBox="1">
            <a:spLocks/>
          </p:cNvSpPr>
          <p:nvPr/>
        </p:nvSpPr>
        <p:spPr>
          <a:xfrm>
            <a:off x="628650" y="217861"/>
            <a:ext cx="7886700" cy="5566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300" b="1" dirty="0"/>
              <a:t>Report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4BA2D-F523-FEC7-E5CF-2E1A706FE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797461"/>
            <a:ext cx="6008260" cy="41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9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8C2798-9EBE-3C18-B18A-D1C8B81C2405}"/>
              </a:ext>
            </a:extLst>
          </p:cNvPr>
          <p:cNvSpPr txBox="1">
            <a:spLocks/>
          </p:cNvSpPr>
          <p:nvPr/>
        </p:nvSpPr>
        <p:spPr>
          <a:xfrm>
            <a:off x="628650" y="217861"/>
            <a:ext cx="7886700" cy="5566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300" b="1" dirty="0"/>
              <a:t>Dimensions and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BB026-21E8-9544-4E4E-0E9A9EF0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15000"/>
            <a:ext cx="7118656" cy="377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21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8C2798-9EBE-3C18-B18A-D1C8B81C2405}"/>
              </a:ext>
            </a:extLst>
          </p:cNvPr>
          <p:cNvSpPr txBox="1">
            <a:spLocks/>
          </p:cNvSpPr>
          <p:nvPr/>
        </p:nvSpPr>
        <p:spPr>
          <a:xfrm>
            <a:off x="628650" y="217861"/>
            <a:ext cx="7886700" cy="5566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300" b="1" dirty="0"/>
              <a:t>3.3 Dimensions and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8D42-2FF1-EAE7-3FCF-370F6C9BE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35" y="1108125"/>
            <a:ext cx="7576457" cy="31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00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8C2798-9EBE-3C18-B18A-D1C8B81C2405}"/>
              </a:ext>
            </a:extLst>
          </p:cNvPr>
          <p:cNvSpPr txBox="1">
            <a:spLocks/>
          </p:cNvSpPr>
          <p:nvPr/>
        </p:nvSpPr>
        <p:spPr>
          <a:xfrm>
            <a:off x="628650" y="217861"/>
            <a:ext cx="7886700" cy="5566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300" b="1" dirty="0"/>
              <a:t>Dimensions and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B1D0C-E9D6-2874-95FD-36E933C8A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774527"/>
            <a:ext cx="5977424" cy="41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09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8C2798-9EBE-3C18-B18A-D1C8B81C2405}"/>
              </a:ext>
            </a:extLst>
          </p:cNvPr>
          <p:cNvSpPr txBox="1">
            <a:spLocks/>
          </p:cNvSpPr>
          <p:nvPr/>
        </p:nvSpPr>
        <p:spPr>
          <a:xfrm>
            <a:off x="628650" y="217861"/>
            <a:ext cx="7886700" cy="5566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300" b="1" dirty="0"/>
              <a:t>Dimensions and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48376-9C7B-34F2-3E5C-E969CAB7D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774527"/>
            <a:ext cx="5408573" cy="4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7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8C2798-9EBE-3C18-B18A-D1C8B81C2405}"/>
              </a:ext>
            </a:extLst>
          </p:cNvPr>
          <p:cNvSpPr txBox="1">
            <a:spLocks/>
          </p:cNvSpPr>
          <p:nvPr/>
        </p:nvSpPr>
        <p:spPr>
          <a:xfrm>
            <a:off x="628650" y="217861"/>
            <a:ext cx="7886700" cy="5566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300" b="1" dirty="0"/>
              <a:t>Dimensions and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704C9-112F-9E33-2C0C-1035C5B34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873843"/>
            <a:ext cx="7969830" cy="36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44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8C2798-9EBE-3C18-B18A-D1C8B81C2405}"/>
              </a:ext>
            </a:extLst>
          </p:cNvPr>
          <p:cNvSpPr txBox="1">
            <a:spLocks/>
          </p:cNvSpPr>
          <p:nvPr/>
        </p:nvSpPr>
        <p:spPr>
          <a:xfrm>
            <a:off x="628650" y="217861"/>
            <a:ext cx="7886700" cy="5566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300" b="1" dirty="0"/>
              <a:t>Dimensions and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9B6DF-5C52-D6B1-A2DA-7C9BAD0B4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64" y="940838"/>
            <a:ext cx="7629928" cy="342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30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303B4E83-85E0-7DB9-BC2E-60ED805BB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AA2022-4CF2-807E-AFA5-5A0C5B2DA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75" y="688665"/>
            <a:ext cx="7644850" cy="335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32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8C2798-9EBE-3C18-B18A-D1C8B81C2405}"/>
              </a:ext>
            </a:extLst>
          </p:cNvPr>
          <p:cNvSpPr txBox="1">
            <a:spLocks/>
          </p:cNvSpPr>
          <p:nvPr/>
        </p:nvSpPr>
        <p:spPr>
          <a:xfrm>
            <a:off x="628650" y="217861"/>
            <a:ext cx="7886700" cy="5566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300" b="1" dirty="0"/>
              <a:t>Dimensions and Metrics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B1F139-8EC4-F8F8-52AD-4D13CA7C1725}"/>
              </a:ext>
            </a:extLst>
          </p:cNvPr>
          <p:cNvSpPr txBox="1"/>
          <p:nvPr/>
        </p:nvSpPr>
        <p:spPr>
          <a:xfrm>
            <a:off x="741784" y="937727"/>
            <a:ext cx="6144208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/>
              <a:t>DEMO the following:</a:t>
            </a:r>
          </a:p>
          <a:p>
            <a:endParaRPr lang="en-SG" sz="2100" dirty="0"/>
          </a:p>
          <a:p>
            <a:pPr marL="342900" indent="-342900">
              <a:buFontTx/>
              <a:buChar char="-"/>
            </a:pPr>
            <a:r>
              <a:rPr lang="en-SG" sz="2100" dirty="0"/>
              <a:t>Date Selection</a:t>
            </a:r>
          </a:p>
          <a:p>
            <a:pPr marL="342900" indent="-342900">
              <a:buFontTx/>
              <a:buChar char="-"/>
            </a:pPr>
            <a:r>
              <a:rPr lang="en-SG" sz="2100" dirty="0"/>
              <a:t>Report </a:t>
            </a:r>
            <a:r>
              <a:rPr lang="en-SG" sz="2100" dirty="0">
                <a:sym typeface="Wingdings" panose="05000000000000000000" pitchFamily="2" charset="2"/>
              </a:rPr>
              <a:t> Realtime</a:t>
            </a:r>
          </a:p>
          <a:p>
            <a:pPr marL="342900" indent="-342900">
              <a:buFontTx/>
              <a:buChar char="-"/>
            </a:pPr>
            <a:r>
              <a:rPr lang="en-SG" sz="2100" dirty="0">
                <a:sym typeface="Wingdings" panose="05000000000000000000" pitchFamily="2" charset="2"/>
              </a:rPr>
              <a:t>Acquisition  Overview</a:t>
            </a:r>
          </a:p>
          <a:p>
            <a:pPr marL="342900" indent="-342900">
              <a:buFontTx/>
              <a:buChar char="-"/>
            </a:pPr>
            <a:r>
              <a:rPr lang="en-SG" sz="2100" dirty="0">
                <a:sym typeface="Wingdings" panose="05000000000000000000" pitchFamily="2" charset="2"/>
              </a:rPr>
              <a:t>Acquisition User Acquisition</a:t>
            </a:r>
          </a:p>
          <a:p>
            <a:pPr marL="342900" indent="-342900">
              <a:buFontTx/>
              <a:buChar char="-"/>
            </a:pPr>
            <a:r>
              <a:rPr lang="en-SG" sz="2100" dirty="0">
                <a:sym typeface="Wingdings" panose="05000000000000000000" pitchFamily="2" charset="2"/>
              </a:rPr>
              <a:t>Acquisition  Traffic Acquisition</a:t>
            </a:r>
          </a:p>
          <a:p>
            <a:pPr marL="342900" indent="-342900">
              <a:buFontTx/>
              <a:buChar char="-"/>
            </a:pPr>
            <a:r>
              <a:rPr lang="en-SG" sz="2100" dirty="0">
                <a:sym typeface="Wingdings" panose="05000000000000000000" pitchFamily="2" charset="2"/>
              </a:rPr>
              <a:t>Engagement  Overview</a:t>
            </a:r>
          </a:p>
          <a:p>
            <a:pPr marL="342900" indent="-342900">
              <a:buFontTx/>
              <a:buChar char="-"/>
            </a:pPr>
            <a:r>
              <a:rPr lang="en-SG" sz="2100" dirty="0">
                <a:sym typeface="Wingdings" panose="05000000000000000000" pitchFamily="2" charset="2"/>
              </a:rPr>
              <a:t>Engagement  Events</a:t>
            </a:r>
          </a:p>
          <a:p>
            <a:pPr marL="342900" indent="-342900">
              <a:buFontTx/>
              <a:buChar char="-"/>
            </a:pPr>
            <a:r>
              <a:rPr lang="en-SG" sz="2100" dirty="0">
                <a:sym typeface="Wingdings" panose="05000000000000000000" pitchFamily="2" charset="2"/>
              </a:rPr>
              <a:t>Engagement  Conversions</a:t>
            </a:r>
          </a:p>
          <a:p>
            <a:pPr marL="342900" indent="-342900">
              <a:buFontTx/>
              <a:buChar char="-"/>
            </a:pPr>
            <a:r>
              <a:rPr lang="en-SG" sz="2100" dirty="0">
                <a:sym typeface="Wingdings" panose="05000000000000000000" pitchFamily="2" charset="2"/>
              </a:rPr>
              <a:t>Engagement  Landing Page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4131690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8C2798-9EBE-3C18-B18A-D1C8B81C2405}"/>
              </a:ext>
            </a:extLst>
          </p:cNvPr>
          <p:cNvSpPr txBox="1">
            <a:spLocks/>
          </p:cNvSpPr>
          <p:nvPr/>
        </p:nvSpPr>
        <p:spPr>
          <a:xfrm>
            <a:off x="628650" y="217861"/>
            <a:ext cx="7886700" cy="5566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300" b="1" dirty="0"/>
              <a:t>Dimensions and Metrics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B1F139-8EC4-F8F8-52AD-4D13CA7C1725}"/>
              </a:ext>
            </a:extLst>
          </p:cNvPr>
          <p:cNvSpPr txBox="1"/>
          <p:nvPr/>
        </p:nvSpPr>
        <p:spPr>
          <a:xfrm>
            <a:off x="741784" y="937727"/>
            <a:ext cx="6144208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/>
              <a:t>DEMO the following:</a:t>
            </a:r>
          </a:p>
          <a:p>
            <a:endParaRPr lang="en-SG" sz="2100" dirty="0"/>
          </a:p>
          <a:p>
            <a:pPr marL="342900" indent="-342900">
              <a:buFontTx/>
              <a:buChar char="-"/>
            </a:pPr>
            <a:r>
              <a:rPr lang="en-SG" sz="2100" dirty="0">
                <a:sym typeface="Wingdings" panose="05000000000000000000" pitchFamily="2" charset="2"/>
              </a:rPr>
              <a:t>Engagement  Pages and Screens</a:t>
            </a:r>
          </a:p>
          <a:p>
            <a:pPr marL="342900" indent="-342900">
              <a:buFontTx/>
              <a:buChar char="-"/>
            </a:pPr>
            <a:r>
              <a:rPr lang="en-SG" sz="2100" dirty="0">
                <a:sym typeface="Wingdings" panose="05000000000000000000" pitchFamily="2" charset="2"/>
              </a:rPr>
              <a:t>Monetization  Overview</a:t>
            </a:r>
          </a:p>
          <a:p>
            <a:pPr marL="342900" indent="-342900">
              <a:buFontTx/>
              <a:buChar char="-"/>
            </a:pPr>
            <a:r>
              <a:rPr lang="en-SG" sz="2100" dirty="0">
                <a:sym typeface="Wingdings" panose="05000000000000000000" pitchFamily="2" charset="2"/>
              </a:rPr>
              <a:t>Monetization  E-commerce purchases</a:t>
            </a:r>
          </a:p>
          <a:p>
            <a:pPr marL="342900" indent="-342900">
              <a:buFontTx/>
              <a:buChar char="-"/>
            </a:pPr>
            <a:r>
              <a:rPr lang="en-SG" sz="2100" dirty="0">
                <a:sym typeface="Wingdings" panose="05000000000000000000" pitchFamily="2" charset="2"/>
              </a:rPr>
              <a:t>Monetization  User purchase journey</a:t>
            </a:r>
          </a:p>
          <a:p>
            <a:pPr marL="342900" indent="-342900">
              <a:buFontTx/>
              <a:buChar char="-"/>
            </a:pPr>
            <a:r>
              <a:rPr lang="en-SG" sz="2100" dirty="0">
                <a:sym typeface="Wingdings" panose="05000000000000000000" pitchFamily="2" charset="2"/>
              </a:rPr>
              <a:t>Monetization  Promotions</a:t>
            </a:r>
          </a:p>
          <a:p>
            <a:pPr marL="342900" indent="-342900">
              <a:buFontTx/>
              <a:buChar char="-"/>
            </a:pPr>
            <a:r>
              <a:rPr lang="en-SG" sz="2100" dirty="0">
                <a:sym typeface="Wingdings" panose="05000000000000000000" pitchFamily="2" charset="2"/>
              </a:rPr>
              <a:t>Retention </a:t>
            </a:r>
          </a:p>
          <a:p>
            <a:pPr marL="342900" indent="-342900">
              <a:buFontTx/>
              <a:buChar char="-"/>
            </a:pPr>
            <a:r>
              <a:rPr lang="en-SG" sz="2100" dirty="0">
                <a:sym typeface="Wingdings" panose="05000000000000000000" pitchFamily="2" charset="2"/>
              </a:rPr>
              <a:t>User Attributes  Overview</a:t>
            </a:r>
          </a:p>
          <a:p>
            <a:pPr marL="342900" indent="-342900">
              <a:buFontTx/>
              <a:buChar char="-"/>
            </a:pPr>
            <a:r>
              <a:rPr lang="en-SG" sz="2100" dirty="0">
                <a:sym typeface="Wingdings" panose="05000000000000000000" pitchFamily="2" charset="2"/>
              </a:rPr>
              <a:t>User Attributes  Demographic Details</a:t>
            </a:r>
          </a:p>
          <a:p>
            <a:pPr marL="342900" indent="-342900">
              <a:buFontTx/>
              <a:buChar char="-"/>
            </a:pPr>
            <a:r>
              <a:rPr lang="en-SG" sz="2100" dirty="0">
                <a:sym typeface="Wingdings" panose="05000000000000000000" pitchFamily="2" charset="2"/>
              </a:rPr>
              <a:t>Technology  Overview</a:t>
            </a:r>
          </a:p>
          <a:p>
            <a:pPr marL="342900" indent="-342900">
              <a:buFontTx/>
              <a:buChar char="-"/>
            </a:pPr>
            <a:r>
              <a:rPr lang="en-SG" sz="2100" dirty="0">
                <a:sym typeface="Wingdings" panose="05000000000000000000" pitchFamily="2" charset="2"/>
              </a:rPr>
              <a:t>Technology  Technology Details</a:t>
            </a:r>
          </a:p>
          <a:p>
            <a:pPr marL="342900" indent="-342900">
              <a:buFontTx/>
              <a:buChar char="-"/>
            </a:pP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571372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4.1 What is Segmentation?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B1174-F215-2AE1-EBD6-2B112B15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688179"/>
            <a:ext cx="5172797" cy="3515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1E74B6-4FB1-9B1E-E946-5DD5524036CA}"/>
              </a:ext>
            </a:extLst>
          </p:cNvPr>
          <p:cNvSpPr txBox="1"/>
          <p:nvPr/>
        </p:nvSpPr>
        <p:spPr>
          <a:xfrm>
            <a:off x="752281" y="4592657"/>
            <a:ext cx="458366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 dirty="0">
                <a:hlinkClick r:id="rId3"/>
              </a:rPr>
              <a:t>About segments - Analytics Help (google.com)</a:t>
            </a:r>
            <a:endParaRPr lang="en-SG" sz="1050" dirty="0"/>
          </a:p>
        </p:txBody>
      </p:sp>
    </p:spTree>
    <p:extLst>
      <p:ext uri="{BB962C8B-B14F-4D97-AF65-F5344CB8AC3E}">
        <p14:creationId xmlns:p14="http://schemas.microsoft.com/office/powerpoint/2010/main" val="3095845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System and Custom Segment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33380-52FD-B5D3-A973-18439F2F0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68" y="948180"/>
            <a:ext cx="5709755" cy="405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97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System and Custom Segment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ECC63-8262-B6EF-B064-5FF38AA37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89" y="896307"/>
            <a:ext cx="6116755" cy="397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63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System and Custom Segment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4876D-4247-2D1A-F0F6-C5EC202E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36579"/>
            <a:ext cx="8194458" cy="278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60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System and Custom Segment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0F01EC-0F2F-4FAD-3E66-8F3D871F8D8A}"/>
              </a:ext>
            </a:extLst>
          </p:cNvPr>
          <p:cNvSpPr txBox="1">
            <a:spLocks/>
          </p:cNvSpPr>
          <p:nvPr/>
        </p:nvSpPr>
        <p:spPr>
          <a:xfrm>
            <a:off x="784937" y="1745748"/>
            <a:ext cx="7886700" cy="5566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300" b="1" dirty="0"/>
              <a:t>Demo on how to create and manage segments in GA4</a:t>
            </a:r>
          </a:p>
        </p:txBody>
      </p:sp>
    </p:spTree>
    <p:extLst>
      <p:ext uri="{BB962C8B-B14F-4D97-AF65-F5344CB8AC3E}">
        <p14:creationId xmlns:p14="http://schemas.microsoft.com/office/powerpoint/2010/main" val="3211613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4.3 Analyzing Growth &amp; Churn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F4C6C8D-8E75-42DB-9A92-A9744B134D66}"/>
              </a:ext>
            </a:extLst>
          </p:cNvPr>
          <p:cNvGraphicFramePr>
            <a:graphicFrameLocks noGrp="1"/>
          </p:cNvGraphicFramePr>
          <p:nvPr/>
        </p:nvGraphicFramePr>
        <p:xfrm>
          <a:off x="1017181" y="1165807"/>
          <a:ext cx="7371907" cy="3429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80293">
                  <a:extLst>
                    <a:ext uri="{9D8B030D-6E8A-4147-A177-3AD203B41FA5}">
                      <a16:colId xmlns:a16="http://schemas.microsoft.com/office/drawing/2014/main" val="1295284202"/>
                    </a:ext>
                  </a:extLst>
                </a:gridCol>
                <a:gridCol w="5091614">
                  <a:extLst>
                    <a:ext uri="{9D8B030D-6E8A-4147-A177-3AD203B41FA5}">
                      <a16:colId xmlns:a16="http://schemas.microsoft.com/office/drawing/2014/main" val="1275201780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r>
                        <a:rPr lang="en-SG" sz="2700" dirty="0"/>
                        <a:t>Growth Rate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SG" sz="2700" b="0" dirty="0"/>
                        <a:t>The percentage change of a specific measurable variable over a specific time period; e.g., increase in users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80583949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r>
                        <a:rPr lang="en-SG" sz="2700" b="1" dirty="0"/>
                        <a:t>Churn Rate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SG" sz="2700" dirty="0"/>
                        <a:t>The percentage of individual leaving a group over a specific time period; e.g., loss  in subscription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98929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6028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20461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Rates Calculation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598A1-C8E4-4679-8585-277CA3A8CCD1}"/>
              </a:ext>
            </a:extLst>
          </p:cNvPr>
          <p:cNvSpPr txBox="1"/>
          <p:nvPr/>
        </p:nvSpPr>
        <p:spPr>
          <a:xfrm>
            <a:off x="1050722" y="1525099"/>
            <a:ext cx="5390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b="1" dirty="0">
                <a:solidFill>
                  <a:srgbClr val="0070C0"/>
                </a:solidFill>
              </a:rPr>
              <a:t>Current Value </a:t>
            </a:r>
            <a:r>
              <a:rPr lang="en-SG" sz="3600" b="1" dirty="0"/>
              <a:t>– </a:t>
            </a:r>
            <a:r>
              <a:rPr lang="en-SG" sz="3600" b="1" dirty="0">
                <a:solidFill>
                  <a:srgbClr val="FF0000"/>
                </a:solidFill>
              </a:rPr>
              <a:t>Past Value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A95FF7-4282-4F28-B2DA-B6872D474B5B}"/>
              </a:ext>
            </a:extLst>
          </p:cNvPr>
          <p:cNvCxnSpPr>
            <a:cxnSpLocks/>
          </p:cNvCxnSpPr>
          <p:nvPr/>
        </p:nvCxnSpPr>
        <p:spPr>
          <a:xfrm>
            <a:off x="1111666" y="2184806"/>
            <a:ext cx="532990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8A056E-B534-40C8-BD1E-F0C5C0F21C10}"/>
              </a:ext>
            </a:extLst>
          </p:cNvPr>
          <p:cNvSpPr txBox="1"/>
          <p:nvPr/>
        </p:nvSpPr>
        <p:spPr>
          <a:xfrm>
            <a:off x="6616895" y="1873183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3600" b="1" dirty="0"/>
              <a:t>X 100%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869B7F-D1C2-4D15-A6DD-3A8C87A595A2}"/>
              </a:ext>
            </a:extLst>
          </p:cNvPr>
          <p:cNvSpPr txBox="1"/>
          <p:nvPr/>
        </p:nvSpPr>
        <p:spPr>
          <a:xfrm>
            <a:off x="1071818" y="2227562"/>
            <a:ext cx="5390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b="1" dirty="0">
                <a:solidFill>
                  <a:srgbClr val="FF0000"/>
                </a:solidFill>
              </a:rPr>
              <a:t>Past Value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70B9B7E-AE37-47F9-B24A-C9C4BECFE2E9}"/>
              </a:ext>
            </a:extLst>
          </p:cNvPr>
          <p:cNvSpPr/>
          <p:nvPr/>
        </p:nvSpPr>
        <p:spPr>
          <a:xfrm>
            <a:off x="5680271" y="3642920"/>
            <a:ext cx="761301" cy="8682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/>
              <a:t>-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2D15535C-4F3F-4CD5-A2D9-E3171720C6D0}"/>
              </a:ext>
            </a:extLst>
          </p:cNvPr>
          <p:cNvSpPr/>
          <p:nvPr/>
        </p:nvSpPr>
        <p:spPr>
          <a:xfrm rot="10800000">
            <a:off x="1585395" y="3642920"/>
            <a:ext cx="761301" cy="868260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600" b="1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5682E4-C8B2-4B35-8821-6B5245626583}"/>
              </a:ext>
            </a:extLst>
          </p:cNvPr>
          <p:cNvSpPr txBox="1"/>
          <p:nvPr/>
        </p:nvSpPr>
        <p:spPr>
          <a:xfrm>
            <a:off x="2365220" y="376542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b="1" dirty="0">
                <a:solidFill>
                  <a:srgbClr val="0070C0"/>
                </a:solidFill>
              </a:rPr>
              <a:t>Growth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721311-9B11-4D9C-96C4-FEC171D62198}"/>
              </a:ext>
            </a:extLst>
          </p:cNvPr>
          <p:cNvSpPr txBox="1"/>
          <p:nvPr/>
        </p:nvSpPr>
        <p:spPr>
          <a:xfrm>
            <a:off x="6441572" y="3765425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b="1" dirty="0">
                <a:solidFill>
                  <a:srgbClr val="FF0000"/>
                </a:solidFill>
              </a:rPr>
              <a:t>Churn</a:t>
            </a:r>
          </a:p>
        </p:txBody>
      </p:sp>
    </p:spTree>
    <p:extLst>
      <p:ext uri="{BB962C8B-B14F-4D97-AF65-F5344CB8AC3E}">
        <p14:creationId xmlns:p14="http://schemas.microsoft.com/office/powerpoint/2010/main" val="2936434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16" y="266215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4.4 Linking Google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79B0B9-E7C4-40A3-A249-F093B8DB2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254" y="1947508"/>
            <a:ext cx="3064464" cy="12484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A1D01B-6867-4B3E-BCCE-91645768E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531" y="2866021"/>
            <a:ext cx="2302581" cy="1381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B3A8CE-F286-45EA-ADD1-4247E67DF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648" y="1288395"/>
            <a:ext cx="3064464" cy="9628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C75484-E99B-4714-8187-8A92D8FAB39C}"/>
              </a:ext>
            </a:extLst>
          </p:cNvPr>
          <p:cNvCxnSpPr>
            <a:stCxn id="5" idx="3"/>
          </p:cNvCxnSpPr>
          <p:nvPr/>
        </p:nvCxnSpPr>
        <p:spPr>
          <a:xfrm>
            <a:off x="4137112" y="1769844"/>
            <a:ext cx="952909" cy="614727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4F61CE-8226-44E5-ACD5-61E26569E198}"/>
              </a:ext>
            </a:extLst>
          </p:cNvPr>
          <p:cNvCxnSpPr>
            <a:cxnSpLocks/>
          </p:cNvCxnSpPr>
          <p:nvPr/>
        </p:nvCxnSpPr>
        <p:spPr>
          <a:xfrm flipV="1">
            <a:off x="4137112" y="2758931"/>
            <a:ext cx="952909" cy="61344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469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5176A8EB-38ED-41DB-3F74-7F2241816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B1D4CA-7623-444A-5F01-0103A3B1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2140"/>
            <a:ext cx="7886700" cy="994200"/>
          </a:xfrm>
        </p:spPr>
        <p:txBody>
          <a:bodyPr/>
          <a:lstStyle/>
          <a:p>
            <a:r>
              <a:rPr lang="en-SG" dirty="0"/>
              <a:t>Technology in Analytics Tools</a:t>
            </a:r>
            <a:br>
              <a:rPr lang="en-SG" dirty="0"/>
            </a:br>
            <a:r>
              <a:rPr lang="en-SG" dirty="0"/>
              <a:t>(Platforms with Built-in Analytics)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E8D63-3173-6144-4200-584751FEB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03" y="1304939"/>
            <a:ext cx="7213172" cy="29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5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16" y="266215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Linking Google Services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89E26A-CAB1-1E8D-B67A-A8FA31742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6" y="822881"/>
            <a:ext cx="5415719" cy="39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07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16" y="266215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Linking Google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FAA72-369D-628F-4BBE-3E5924010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6" y="822881"/>
            <a:ext cx="4783040" cy="412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83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16" y="266215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Linking Google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C2249-9AE3-4133-B7DE-7935BEE8E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6" y="936140"/>
            <a:ext cx="5040119" cy="41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47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16" y="266215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Linking Google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0540B-5A01-AA4F-31D0-DD9B6245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6" y="822881"/>
            <a:ext cx="5301402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94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16" y="266215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Linking Google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52B30-9745-C0CC-134C-B3F8DE74B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6" y="822881"/>
            <a:ext cx="7216562" cy="341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95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16" y="266215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Linking Google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4ADC4-FC0F-441B-6EF8-50D948C98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6" y="1192127"/>
            <a:ext cx="7392635" cy="279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47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16" y="266215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Linking Google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7835E-DD86-07A8-29F1-86458AD4D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6" y="822881"/>
            <a:ext cx="6751877" cy="345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072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16" y="266215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Linking Google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79018-E032-7FE5-8552-BAFD21FC1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6" y="989188"/>
            <a:ext cx="6049721" cy="372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78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16" y="266215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Linking Google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6604C-11EF-0BB7-B42E-674327BE7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6" y="964182"/>
            <a:ext cx="6051279" cy="364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34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16" y="266215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Linking Google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1B8A3-B561-55C2-AA45-1B8F15AED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6" y="791391"/>
            <a:ext cx="6454535" cy="386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37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0A0E24FA-5178-A790-2DE8-111CC2DAE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9208CE-EF90-CE3A-739A-9565CBBE3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2140"/>
            <a:ext cx="7886700" cy="994200"/>
          </a:xfrm>
        </p:spPr>
        <p:txBody>
          <a:bodyPr/>
          <a:lstStyle/>
          <a:p>
            <a:r>
              <a:rPr lang="en-SG" dirty="0"/>
              <a:t>Technology in Analytics Tools</a:t>
            </a:r>
            <a:br>
              <a:rPr lang="en-SG" dirty="0"/>
            </a:br>
            <a:r>
              <a:rPr lang="en-SG" dirty="0"/>
              <a:t>(Platforms with Built-in Analytics)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86E1C-802E-65C5-3300-95CEB1DB9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6" y="1347133"/>
            <a:ext cx="6496050" cy="353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55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639B0-DDE7-D6BE-C107-6CE126E7D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72306"/>
            <a:ext cx="5544324" cy="378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28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F0054-6293-1366-507A-104E3435A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37196"/>
            <a:ext cx="5823468" cy="390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70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(Creating a Detailed Report)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484F9-4521-D9B1-CA46-AF991B2D8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89" y="1349556"/>
            <a:ext cx="6532702" cy="234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82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(Creating a Detailed Report)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72C0D-5635-8671-1655-5BD047D7D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44" y="1365657"/>
            <a:ext cx="6313019" cy="25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39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(Creating a Detailed Report)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5A622-C5E7-A26C-4089-DED30F205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00" y="1219094"/>
            <a:ext cx="5615771" cy="32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68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(Creating a Detailed Report)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E7419-2669-0168-3702-BB2BC2DD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70651"/>
            <a:ext cx="3997731" cy="34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938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(Creating a Detailed Report)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1639D-A799-31E1-1F64-ABA62ED51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040450"/>
            <a:ext cx="5025701" cy="38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262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(Creating an Overview Report)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926B0-5779-77A5-17D3-68F71121F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6" y="1314469"/>
            <a:ext cx="4602724" cy="27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268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(Creating an Overview Report)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8CEBB-E955-3691-DC42-78B080A6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56773"/>
            <a:ext cx="4465865" cy="33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061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(Creating an Overview Report)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DB8DE-8EBD-5734-DDC2-F55F5C1BF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39824"/>
            <a:ext cx="5451442" cy="39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8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2DA5C011-3535-0739-1DDE-286643065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99AED0-BE5E-C1D3-54F1-F50B8A3C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2140"/>
            <a:ext cx="7886700" cy="994200"/>
          </a:xfrm>
        </p:spPr>
        <p:txBody>
          <a:bodyPr/>
          <a:lstStyle/>
          <a:p>
            <a:r>
              <a:rPr lang="en-SG" dirty="0"/>
              <a:t>Technology in Analytics Tools</a:t>
            </a:r>
            <a:br>
              <a:rPr lang="en-SG" dirty="0"/>
            </a:br>
            <a:r>
              <a:rPr lang="en-SG" dirty="0"/>
              <a:t>(Value of Digital Data)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8CA79-D070-C08E-5773-DD371696C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597138"/>
            <a:ext cx="7505700" cy="315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22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(Creating an Overview Report)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1302D-7AD0-71C2-6BDC-3AEA802A3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96386"/>
            <a:ext cx="6542443" cy="32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79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(Creating an Overview Report)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1DA91-7501-7F28-F6F0-2E6D4D21F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61532"/>
            <a:ext cx="5251389" cy="370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138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(Creating a Collection)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8A392-4A5B-A80B-A8E5-B6554CC5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66" y="1218690"/>
            <a:ext cx="5129929" cy="365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791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(Creating a Collection)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DC604-8C58-37A0-7D2C-4DC0F417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099197"/>
            <a:ext cx="7334381" cy="279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258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(Creating a Collection)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4EB6C-EAD7-2755-A24D-8958887F3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49" y="1223890"/>
            <a:ext cx="5522890" cy="347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58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(Creating a Collection)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C97A8-3F82-CCC4-70F3-51EA6F77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164" y="611387"/>
            <a:ext cx="4372586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635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(Creating a Collection)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FBEC9-1F6B-5FA2-71FD-95805434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46426"/>
            <a:ext cx="3943350" cy="363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158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(Creating a Collection)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1D42F-F7C9-97D8-9FE0-50D8246F9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755" y="618658"/>
            <a:ext cx="4246595" cy="434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82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(Creating a Collection)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2C11D-7C2F-D32B-04AC-6C2BE69C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91" y="1432282"/>
            <a:ext cx="6167168" cy="1664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B07A7-7581-00D5-F84E-78906A2C8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38" y="3052699"/>
            <a:ext cx="6167168" cy="181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586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(Creating a Collection)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E8CC4-156F-C0B7-34F5-73AEC400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42" y="1172798"/>
            <a:ext cx="5968631" cy="336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47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4F5AB7C4-4D18-A07F-92B4-78C80CA40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746996-9F95-A8A0-5FD2-F3E6029D4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2140"/>
            <a:ext cx="7886700" cy="994200"/>
          </a:xfrm>
        </p:spPr>
        <p:txBody>
          <a:bodyPr/>
          <a:lstStyle/>
          <a:p>
            <a:r>
              <a:rPr lang="en-SG" dirty="0"/>
              <a:t>Technology Trend in Google Analytics</a:t>
            </a:r>
            <a:br>
              <a:rPr lang="en-SG" dirty="0"/>
            </a:br>
            <a:r>
              <a:rPr lang="en-SG" dirty="0"/>
              <a:t>(How Google Analytics Works)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B5A1C-F4DC-666A-5E77-5C56F6DDC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" y="1631574"/>
            <a:ext cx="7458075" cy="25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5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(Creating a Collection)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DB7FB-2B65-FF7A-8522-D44183AF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05" y="1224771"/>
            <a:ext cx="4729823" cy="339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19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5.1 Dashboard and Custom Report</a:t>
            </a:r>
            <a:br>
              <a:rPr lang="en-SG" b="1" dirty="0"/>
            </a:br>
            <a:r>
              <a:rPr lang="en-SG" b="1" dirty="0"/>
              <a:t>(GA4 Custom Exploration Report)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87B75-BD29-023B-57B3-AC5AC7F28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24" y="1215667"/>
            <a:ext cx="7192463" cy="306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854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5.1 Dashboard and Custom Report</a:t>
            </a:r>
            <a:br>
              <a:rPr lang="en-SG" b="1" dirty="0"/>
            </a:br>
            <a:r>
              <a:rPr lang="en-SG" b="1" dirty="0"/>
              <a:t>(GA4 Custom Exploration Report)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7F6C5-FBC2-CC18-BC2E-64580450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5240"/>
            <a:ext cx="6010040" cy="360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45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(GA4 Custom Exploration Report)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C1A79-1B36-53DE-54BA-6E3AAD663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33" y="1260151"/>
            <a:ext cx="5750666" cy="321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87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(GA4 Custom Exploration Report)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894ED-57D5-537B-D21E-23E7782C5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97" y="1133063"/>
            <a:ext cx="4358296" cy="34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999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(GA4 Custom Exploration Report)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F5ABE-83CC-92A4-F801-1EAE563E5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54446"/>
            <a:ext cx="4408687" cy="38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568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(GA4 Custom Exploration Report)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26474-B40A-6436-F181-653D6A91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71990"/>
            <a:ext cx="4873257" cy="379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886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(GA4 Custom Exploration Report)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F3CBF-D3B7-0C41-D4B4-F2447D46D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50" y="1235323"/>
            <a:ext cx="5580047" cy="390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22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14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(GA4 Custom Exploration Report)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4DC89-E285-D6B4-6589-3400E7CC0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17504"/>
            <a:ext cx="4684664" cy="412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496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(GA4 Custom Exploration Report)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A5A99-DD8F-38A2-412E-8628C2ED0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95" y="1254140"/>
            <a:ext cx="5208521" cy="384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13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5AFA12EA-1F58-374E-4809-440A55BD3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4DAE81-8CD1-7845-0E88-DE803F230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2140"/>
            <a:ext cx="7886700" cy="994200"/>
          </a:xfrm>
        </p:spPr>
        <p:txBody>
          <a:bodyPr/>
          <a:lstStyle/>
          <a:p>
            <a:r>
              <a:rPr lang="en-SG" dirty="0"/>
              <a:t>Technology Trend in Google Analytics</a:t>
            </a:r>
            <a:br>
              <a:rPr lang="en-SG" dirty="0"/>
            </a:br>
            <a:r>
              <a:rPr lang="en-SG" dirty="0"/>
              <a:t>(Google Analytics Account Structure)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40AB9-AD1B-817E-97B7-9DC0AA168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90" y="1295400"/>
            <a:ext cx="3624232" cy="384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4FCCF-DF47-3E19-5839-E5BC34CC4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825" y="1659605"/>
            <a:ext cx="2143125" cy="311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944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Dashboard and Custom Report</a:t>
            </a:r>
            <a:br>
              <a:rPr lang="en-SG" b="1" dirty="0"/>
            </a:br>
            <a:r>
              <a:rPr lang="en-SG" b="1" dirty="0"/>
              <a:t>(GA4 Custom Exploration Report)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0221F-78B0-6ADD-A5C8-CF32A397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35438"/>
            <a:ext cx="6372938" cy="34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546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85549"/>
            <a:ext cx="7886700" cy="556667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Practice Exercise: Creating Reports &amp; Collection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ED0638-FBCF-40B0-98AE-8F6D95A96BBA}"/>
              </a:ext>
            </a:extLst>
          </p:cNvPr>
          <p:cNvSpPr/>
          <p:nvPr/>
        </p:nvSpPr>
        <p:spPr>
          <a:xfrm>
            <a:off x="723899" y="921750"/>
            <a:ext cx="8077201" cy="4221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9CFA3-B840-40E8-AF20-17DB92C70489}"/>
              </a:ext>
            </a:extLst>
          </p:cNvPr>
          <p:cNvSpPr txBox="1"/>
          <p:nvPr/>
        </p:nvSpPr>
        <p:spPr>
          <a:xfrm>
            <a:off x="802197" y="1280817"/>
            <a:ext cx="7764011" cy="2940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100" dirty="0"/>
              <a:t>Create one (1) Overview Report (E.g., users </a:t>
            </a:r>
            <a:r>
              <a:rPr lang="en-SG" sz="2100" dirty="0">
                <a:sym typeface="Wingdings" panose="05000000000000000000" pitchFamily="2" charset="2"/>
              </a:rPr>
              <a:t> by Audience, users by Age, Conversions by Country, etc.)</a:t>
            </a:r>
            <a:endParaRPr lang="en-SG" sz="2100" dirty="0"/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100" dirty="0"/>
              <a:t>Create two (2) Detailed Report (E.g., User Acquisition, Traffic Acquisition, Conversions, etc.)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100" dirty="0"/>
              <a:t>Create a new Collection Adding 1 overview report and the 2 detailed reports.</a:t>
            </a:r>
          </a:p>
        </p:txBody>
      </p:sp>
    </p:spTree>
    <p:extLst>
      <p:ext uri="{BB962C8B-B14F-4D97-AF65-F5344CB8AC3E}">
        <p14:creationId xmlns:p14="http://schemas.microsoft.com/office/powerpoint/2010/main" val="3229532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42571146-B0C4-0053-1EC0-03A1005C2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97A1E1-53D1-6F29-53A7-ECC3DD604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2140"/>
            <a:ext cx="7886700" cy="994200"/>
          </a:xfrm>
        </p:spPr>
        <p:txBody>
          <a:bodyPr/>
          <a:lstStyle/>
          <a:p>
            <a:r>
              <a:rPr lang="en-SG" dirty="0"/>
              <a:t>Technology Trend in Google Analytics</a:t>
            </a:r>
            <a:br>
              <a:rPr lang="en-SG" dirty="0"/>
            </a:br>
            <a:r>
              <a:rPr lang="en-SG" dirty="0"/>
              <a:t>(Set-up Google Analytics Account)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E4B2A-0F83-1D0C-FE53-DFA90695B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230661"/>
            <a:ext cx="7410450" cy="34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4514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791</Words>
  <Application>Microsoft Office PowerPoint</Application>
  <PresentationFormat>On-screen Show (16:9)</PresentationFormat>
  <Paragraphs>125</Paragraphs>
  <Slides>81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Cambria</vt:lpstr>
      <vt:lpstr>Wingdings</vt:lpstr>
      <vt:lpstr>Simple Light</vt:lpstr>
      <vt:lpstr>DM2004 Online Advertising and Analytics  </vt:lpstr>
      <vt:lpstr>The Purpose of Web Analysis</vt:lpstr>
      <vt:lpstr>PowerPoint Presentation</vt:lpstr>
      <vt:lpstr>Technology in Analytics Tools (Platforms with Built-in Analytics)</vt:lpstr>
      <vt:lpstr>Technology in Analytics Tools (Platforms with Built-in Analytics)</vt:lpstr>
      <vt:lpstr>Technology in Analytics Tools (Value of Digital Data)</vt:lpstr>
      <vt:lpstr>Technology Trend in Google Analytics (How Google Analytics Works)</vt:lpstr>
      <vt:lpstr>Technology Trend in Google Analytics (Google Analytics Account Structure)</vt:lpstr>
      <vt:lpstr>Technology Trend in Google Analytics (Set-up Google Analytics Account)</vt:lpstr>
      <vt:lpstr>Technology Trend in Google Analytics (Set-up Google Analytics Account)</vt:lpstr>
      <vt:lpstr>Demo the Setting-Up of Google Analytics Account </vt:lpstr>
      <vt:lpstr>Google Tag</vt:lpstr>
      <vt:lpstr>Data Analytics Measurement Strategy</vt:lpstr>
      <vt:lpstr>Demo – Google Merchandise Store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4.1 What is Segmentation?</vt:lpstr>
      <vt:lpstr>System and Custom Segment</vt:lpstr>
      <vt:lpstr>System and Custom Segment</vt:lpstr>
      <vt:lpstr>System and Custom Segment</vt:lpstr>
      <vt:lpstr>System and Custom Segment</vt:lpstr>
      <vt:lpstr>4.3 Analyzing Growth &amp; Churn </vt:lpstr>
      <vt:lpstr>Rates Calculation</vt:lpstr>
      <vt:lpstr>4.4 Linking Google Services</vt:lpstr>
      <vt:lpstr>Linking Google Services</vt:lpstr>
      <vt:lpstr>Linking Google Services</vt:lpstr>
      <vt:lpstr>Linking Google Services</vt:lpstr>
      <vt:lpstr>Linking Google Services</vt:lpstr>
      <vt:lpstr>Linking Google Services</vt:lpstr>
      <vt:lpstr>Linking Google Services</vt:lpstr>
      <vt:lpstr>Linking Google Services</vt:lpstr>
      <vt:lpstr>Linking Google Services</vt:lpstr>
      <vt:lpstr>Linking Google Services</vt:lpstr>
      <vt:lpstr>Linking Google Services</vt:lpstr>
      <vt:lpstr>Dashboard and Custom Report</vt:lpstr>
      <vt:lpstr>Dashboard and Custom Report</vt:lpstr>
      <vt:lpstr>Dashboard and Custom Report (Creating a Detailed Report)</vt:lpstr>
      <vt:lpstr>Dashboard and Custom Report (Creating a Detailed Report)</vt:lpstr>
      <vt:lpstr>Dashboard and Custom Report (Creating a Detailed Report)</vt:lpstr>
      <vt:lpstr>Dashboard and Custom Report (Creating a Detailed Report)</vt:lpstr>
      <vt:lpstr>Dashboard and Custom Report (Creating a Detailed Report)</vt:lpstr>
      <vt:lpstr>Dashboard and Custom Report (Creating an Overview Report)</vt:lpstr>
      <vt:lpstr>Dashboard and Custom Report (Creating an Overview Report)</vt:lpstr>
      <vt:lpstr>Dashboard and Custom Report (Creating an Overview Report)</vt:lpstr>
      <vt:lpstr>Dashboard and Custom Report (Creating an Overview Report)</vt:lpstr>
      <vt:lpstr>Dashboard and Custom Report (Creating an Overview Report)</vt:lpstr>
      <vt:lpstr>Dashboard and Custom Report (Creating a Collection)</vt:lpstr>
      <vt:lpstr>Dashboard and Custom Report (Creating a Collection)</vt:lpstr>
      <vt:lpstr>Dashboard and Custom Report (Creating a Collection)</vt:lpstr>
      <vt:lpstr>Dashboard and Custom Report (Creating a Collection)</vt:lpstr>
      <vt:lpstr>Dashboard and Custom Report (Creating a Collection)</vt:lpstr>
      <vt:lpstr>Dashboard and Custom Report (Creating a Collection)</vt:lpstr>
      <vt:lpstr>Dashboard and Custom Report (Creating a Collection)</vt:lpstr>
      <vt:lpstr>Dashboard and Custom Report (Creating a Collection)</vt:lpstr>
      <vt:lpstr>Dashboard and Custom Report (Creating a Collection)</vt:lpstr>
      <vt:lpstr>5.1 Dashboard and Custom Report (GA4 Custom Exploration Report)</vt:lpstr>
      <vt:lpstr>5.1 Dashboard and Custom Report (GA4 Custom Exploration Report)</vt:lpstr>
      <vt:lpstr>Dashboard and Custom Report (GA4 Custom Exploration Report)</vt:lpstr>
      <vt:lpstr>Dashboard and Custom Report (GA4 Custom Exploration Report)</vt:lpstr>
      <vt:lpstr>Dashboard and Custom Report (GA4 Custom Exploration Report)</vt:lpstr>
      <vt:lpstr>Dashboard and Custom Report (GA4 Custom Exploration Report)</vt:lpstr>
      <vt:lpstr>Dashboard and Custom Report (GA4 Custom Exploration Report)</vt:lpstr>
      <vt:lpstr>Dashboard and Custom Report (GA4 Custom Exploration Report)</vt:lpstr>
      <vt:lpstr>Dashboard and Custom Report (GA4 Custom Exploration Report)</vt:lpstr>
      <vt:lpstr>Dashboard and Custom Report (GA4 Custom Exploration Report)</vt:lpstr>
      <vt:lpstr>Practice Exercise: Creating Reports &amp; Collection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Mackie Soque</dc:creator>
  <cp:lastModifiedBy>Marie Chris Soque</cp:lastModifiedBy>
  <cp:revision>50</cp:revision>
  <dcterms:modified xsi:type="dcterms:W3CDTF">2026-02-26T02:49:19Z</dcterms:modified>
</cp:coreProperties>
</file>